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6F9930-F227-438B-A9E8-F73FC849594D}" type="datetimeFigureOut">
              <a:rPr lang="zh-CN" altLang="en-US" smtClean="0"/>
              <a:pPr/>
              <a:t>2012-4-17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9B4E4B-28A6-4D5D-8513-93E2F37B7F0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B4E4B-28A6-4D5D-8513-93E2F37B7F0E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96686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538286"/>
          </a:xfrm>
        </p:spPr>
        <p:txBody>
          <a:bodyPr anchor="b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21468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9BC0C-A80A-4A35-A020-0FEFEF3B6106}" type="datetimeFigureOut">
              <a:rPr lang="zh-CN" altLang="en-US" smtClean="0"/>
              <a:pPr/>
              <a:t>2012-4-17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4EBD2-61DF-452C-942F-C4476FD24AB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9BC0C-A80A-4A35-A020-0FEFEF3B6106}" type="datetimeFigureOut">
              <a:rPr lang="zh-CN" altLang="en-US" smtClean="0"/>
              <a:pPr/>
              <a:t>2012-4-17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4EBD2-61DF-452C-942F-C4476FD24AB8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011882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011882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9BC0C-A80A-4A35-A020-0FEFEF3B6106}" type="datetimeFigureOut">
              <a:rPr lang="zh-CN" altLang="en-US" smtClean="0"/>
              <a:pPr/>
              <a:t>2012-4-17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4EBD2-61DF-452C-942F-C4476FD24AB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73152" y="6400800"/>
            <a:ext cx="3200400" cy="283800"/>
          </a:xfrm>
        </p:spPr>
        <p:txBody>
          <a:bodyPr/>
          <a:lstStyle/>
          <a:p>
            <a:fld id="{E469BC0C-A80A-4A35-A020-0FEFEF3B6106}" type="datetimeFigureOut">
              <a:rPr lang="zh-CN" altLang="en-US" smtClean="0"/>
              <a:pPr/>
              <a:t>2012-4-17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5330952" y="6400800"/>
            <a:ext cx="3733800" cy="2838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4EBD2-61DF-452C-942F-C4476FD24AB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43248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143248"/>
            <a:ext cx="7772400" cy="1362075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1643061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9BC0C-A80A-4A35-A020-0FEFEF3B6106}" type="datetimeFigureOut">
              <a:rPr lang="zh-CN" altLang="en-US" smtClean="0"/>
              <a:pPr/>
              <a:t>2012-4-17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4EBD2-61DF-452C-942F-C4476FD24AB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9BC0C-A80A-4A35-A020-0FEFEF3B6106}" type="datetimeFigureOut">
              <a:rPr lang="zh-CN" altLang="en-US" smtClean="0"/>
              <a:pPr/>
              <a:t>2012-4-17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4EBD2-61DF-452C-942F-C4476FD24AB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9BC0C-A80A-4A35-A020-0FEFEF3B6106}" type="datetimeFigureOut">
              <a:rPr lang="zh-CN" altLang="en-US" smtClean="0"/>
              <a:pPr/>
              <a:t>2012-4-17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4EBD2-61DF-452C-942F-C4476FD24AB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9BC0C-A80A-4A35-A020-0FEFEF3B6106}" type="datetimeFigureOut">
              <a:rPr lang="zh-CN" altLang="en-US" smtClean="0"/>
              <a:pPr/>
              <a:t>2012-4-17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4EBD2-61DF-452C-942F-C4476FD24AB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9BC0C-A80A-4A35-A020-0FEFEF3B6106}" type="datetimeFigureOut">
              <a:rPr lang="zh-CN" altLang="en-US" smtClean="0"/>
              <a:pPr/>
              <a:t>2012-4-17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4EBD2-61DF-452C-942F-C4476FD24AB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786050" y="1053546"/>
            <a:ext cx="59040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786050" y="228600"/>
            <a:ext cx="5900752" cy="842946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786050" y="1142984"/>
            <a:ext cx="5900750" cy="51435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142984"/>
            <a:ext cx="2257408" cy="5143536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9BC0C-A80A-4A35-A020-0FEFEF3B6106}" type="datetimeFigureOut">
              <a:rPr lang="zh-CN" altLang="en-US" smtClean="0"/>
              <a:pPr/>
              <a:t>2012-4-17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4EBD2-61DF-452C-942F-C4476FD24AB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6400800" cy="685800"/>
          </a:xfrm>
        </p:spPr>
        <p:txBody>
          <a:bodyPr anchor="ctr"/>
          <a:lstStyle>
            <a:lvl1pPr algn="l">
              <a:defRPr sz="24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701552" y="1143000"/>
            <a:ext cx="7223248" cy="3980172"/>
          </a:xfrm>
          <a:prstGeom prst="roundRect">
            <a:avLst>
              <a:gd name="adj" fmla="val 18278"/>
            </a:avLst>
          </a:prstGeom>
          <a:solidFill>
            <a:schemeClr val="accent1">
              <a:tint val="40000"/>
            </a:schemeClr>
          </a:solidFill>
          <a:ln w="50800" cap="rnd">
            <a:gradFill flip="none" rotWithShape="1">
              <a:gsLst>
                <a:gs pos="0">
                  <a:schemeClr val="accent1">
                    <a:shade val="50000"/>
                  </a:schemeClr>
                </a:gs>
                <a:gs pos="20000">
                  <a:schemeClr val="accent2">
                    <a:shade val="50000"/>
                  </a:schemeClr>
                </a:gs>
                <a:gs pos="40000">
                  <a:schemeClr val="accent3">
                    <a:shade val="50000"/>
                  </a:schemeClr>
                </a:gs>
                <a:gs pos="60000">
                  <a:schemeClr val="accent4">
                    <a:shade val="50000"/>
                  </a:schemeClr>
                </a:gs>
                <a:gs pos="80000">
                  <a:schemeClr val="accent5">
                    <a:shade val="50000"/>
                  </a:schemeClr>
                </a:gs>
                <a:gs pos="100000">
                  <a:schemeClr val="accent6">
                    <a:shade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  <a:effectLst>
            <a:outerShdw blurRad="50800" dist="38100" dir="5400000" algn="tl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CN" altLang="en-US" smtClean="0"/>
              <a:t>单击图标添加图片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62200" y="5410200"/>
            <a:ext cx="5657888" cy="804862"/>
          </a:xfrm>
        </p:spPr>
        <p:txBody>
          <a:bodyPr anchor="ctr"/>
          <a:lstStyle>
            <a:lvl1pPr marL="0" indent="0" algn="r">
              <a:buNone/>
              <a:defRPr sz="1200" b="0"/>
            </a:lvl1pPr>
            <a:lvl2pPr marL="457200" indent="0" algn="r">
              <a:buNone/>
              <a:defRPr sz="1200" b="0"/>
            </a:lvl2pPr>
            <a:lvl3pPr marL="914400" indent="0" algn="r">
              <a:buNone/>
              <a:defRPr sz="1200" b="0"/>
            </a:lvl3pPr>
            <a:lvl4pPr marL="1371600" indent="0" algn="r">
              <a:buNone/>
              <a:defRPr sz="1200" b="0"/>
            </a:lvl4pPr>
            <a:lvl5pPr marL="1828800" indent="0" algn="r">
              <a:buNone/>
              <a:defRPr sz="1200" b="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9BC0C-A80A-4A35-A020-0FEFEF3B6106}" type="datetimeFigureOut">
              <a:rPr lang="zh-CN" altLang="en-US" smtClean="0"/>
              <a:pPr/>
              <a:t>2012-4-17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4EBD2-61DF-452C-942F-C4476FD24AB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6678000"/>
            <a:ext cx="9144000" cy="180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863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76200" y="6400800"/>
            <a:ext cx="3200400" cy="283800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E469BC0C-A80A-4A35-A020-0FEFEF3B6106}" type="datetimeFigureOut">
              <a:rPr lang="zh-CN" altLang="en-US" smtClean="0"/>
              <a:pPr/>
              <a:t>2012-4-17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5334000" y="6400800"/>
            <a:ext cx="3733800" cy="283800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4114800" y="6400800"/>
            <a:ext cx="914400" cy="283464"/>
          </a:xfrm>
          <a:prstGeom prst="rect">
            <a:avLst/>
          </a:prstGeom>
          <a:noFill/>
        </p:spPr>
        <p:txBody>
          <a:bodyPr vert="horz" lIns="45720" rIns="45720" rtlCol="0" anchor="ctr"/>
          <a:lstStyle>
            <a:lvl1pPr algn="ctr" eaLnBrk="1" latinLnBrk="0" hangingPunct="1">
              <a:defRPr kumimoji="0" sz="1100" b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58F4EBD2-61DF-452C-942F-C4476FD24AB8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0" y="0"/>
            <a:ext cx="9144000" cy="108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ß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Þ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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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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部门预算改革与实践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4357694"/>
            <a:ext cx="6400800" cy="714380"/>
          </a:xfrm>
        </p:spPr>
        <p:txBody>
          <a:bodyPr>
            <a:normAutofit/>
          </a:bodyPr>
          <a:lstStyle/>
          <a:p>
            <a:r>
              <a:rPr lang="zh-CN" altLang="en-US" sz="2800" dirty="0" smtClean="0"/>
              <a:t>预算司中央支出一处</a:t>
            </a:r>
            <a:endParaRPr lang="zh-CN" altLang="en-US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三、近几年部门预算改革重点内容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CN" altLang="en-US" dirty="0" smtClean="0"/>
              <a:t>（一）财政拨款结转结余资金管理。</a:t>
            </a:r>
          </a:p>
          <a:p>
            <a:pPr>
              <a:buNone/>
            </a:pPr>
            <a:r>
              <a:rPr lang="en-US" dirty="0" smtClean="0">
                <a:latin typeface="华文新魏" pitchFamily="2" charset="-122"/>
                <a:ea typeface="华文新魏" pitchFamily="2" charset="-122"/>
              </a:rPr>
              <a:t>    1</a:t>
            </a:r>
            <a:r>
              <a:rPr lang="zh-CN" altLang="en-US" dirty="0" smtClean="0">
                <a:latin typeface="华文新魏" pitchFamily="2" charset="-122"/>
                <a:ea typeface="华文新魏" pitchFamily="2" charset="-122"/>
              </a:rPr>
              <a:t>、财政</a:t>
            </a:r>
            <a:r>
              <a:rPr lang="zh-CN" altLang="en-US" dirty="0" smtClean="0">
                <a:latin typeface="华文新魏" pitchFamily="2" charset="-122"/>
                <a:ea typeface="华文新魏" pitchFamily="2" charset="-122"/>
              </a:rPr>
              <a:t>拨款结转结余资金管理的缘起</a:t>
            </a:r>
          </a:p>
          <a:p>
            <a:pPr>
              <a:buNone/>
            </a:pPr>
            <a:r>
              <a:rPr lang="en-US" dirty="0" smtClean="0">
                <a:latin typeface="华文新魏" pitchFamily="2" charset="-122"/>
                <a:ea typeface="华文新魏" pitchFamily="2" charset="-122"/>
              </a:rPr>
              <a:t>    2</a:t>
            </a:r>
            <a:r>
              <a:rPr lang="zh-CN" altLang="en-US" dirty="0" smtClean="0">
                <a:latin typeface="华文新魏" pitchFamily="2" charset="-122"/>
                <a:ea typeface="华文新魏" pitchFamily="2" charset="-122"/>
              </a:rPr>
              <a:t>、加强财政拨款结转结余管理的措施</a:t>
            </a:r>
          </a:p>
          <a:p>
            <a:pPr>
              <a:buNone/>
            </a:pPr>
            <a:r>
              <a:rPr lang="en-US" dirty="0" smtClean="0">
                <a:latin typeface="华文新魏" pitchFamily="2" charset="-122"/>
                <a:ea typeface="华文新魏" pitchFamily="2" charset="-122"/>
              </a:rPr>
              <a:t>    3</a:t>
            </a:r>
            <a:r>
              <a:rPr lang="zh-CN" altLang="en-US" dirty="0" smtClean="0">
                <a:latin typeface="华文新魏" pitchFamily="2" charset="-122"/>
                <a:ea typeface="华文新魏" pitchFamily="2" charset="-122"/>
              </a:rPr>
              <a:t>、加强结转结余资金管理的成效及存在的问题</a:t>
            </a:r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CN" altLang="en-US" dirty="0" smtClean="0"/>
              <a:t>（二）绩效评价管理。</a:t>
            </a:r>
          </a:p>
          <a:p>
            <a:pPr>
              <a:buNone/>
            </a:pPr>
            <a:r>
              <a:rPr lang="en-US" dirty="0" smtClean="0">
                <a:latin typeface="华文新魏" pitchFamily="2" charset="-122"/>
                <a:ea typeface="华文新魏" pitchFamily="2" charset="-122"/>
              </a:rPr>
              <a:t>   1</a:t>
            </a:r>
            <a:r>
              <a:rPr lang="zh-CN" altLang="en-US" dirty="0" smtClean="0">
                <a:latin typeface="华文新魏" pitchFamily="2" charset="-122"/>
                <a:ea typeface="华文新魏" pitchFamily="2" charset="-122"/>
              </a:rPr>
              <a:t>、开展绩效</a:t>
            </a:r>
            <a:r>
              <a:rPr lang="zh-CN" altLang="en-US" dirty="0" smtClean="0">
                <a:latin typeface="华文新魏" pitchFamily="2" charset="-122"/>
                <a:ea typeface="华文新魏" pitchFamily="2" charset="-122"/>
              </a:rPr>
              <a:t>评价</a:t>
            </a:r>
            <a:r>
              <a:rPr lang="zh-CN" altLang="en-US" dirty="0" smtClean="0">
                <a:latin typeface="华文新魏" pitchFamily="2" charset="-122"/>
                <a:ea typeface="华文新魏" pitchFamily="2" charset="-122"/>
              </a:rPr>
              <a:t>管理</a:t>
            </a:r>
            <a:r>
              <a:rPr lang="zh-CN" altLang="en-US" dirty="0" smtClean="0">
                <a:latin typeface="华文新魏" pitchFamily="2" charset="-122"/>
                <a:ea typeface="华文新魏" pitchFamily="2" charset="-122"/>
              </a:rPr>
              <a:t>的现实意义</a:t>
            </a:r>
          </a:p>
          <a:p>
            <a:pPr>
              <a:buNone/>
            </a:pPr>
            <a:r>
              <a:rPr lang="en-US" dirty="0" smtClean="0">
                <a:latin typeface="华文新魏" pitchFamily="2" charset="-122"/>
                <a:ea typeface="华文新魏" pitchFamily="2" charset="-122"/>
              </a:rPr>
              <a:t>   2</a:t>
            </a:r>
            <a:r>
              <a:rPr lang="zh-CN" altLang="en-US" dirty="0" smtClean="0">
                <a:latin typeface="华文新魏" pitchFamily="2" charset="-122"/>
                <a:ea typeface="华文新魏" pitchFamily="2" charset="-122"/>
              </a:rPr>
              <a:t>、财政部推进绩效评价管理的做法</a:t>
            </a:r>
          </a:p>
          <a:p>
            <a:pPr>
              <a:buNone/>
            </a:pPr>
            <a:r>
              <a:rPr lang="en-US" dirty="0" smtClean="0">
                <a:latin typeface="华文新魏" pitchFamily="2" charset="-122"/>
                <a:ea typeface="华文新魏" pitchFamily="2" charset="-122"/>
              </a:rPr>
              <a:t>   3</a:t>
            </a:r>
            <a:r>
              <a:rPr lang="zh-CN" altLang="en-US" dirty="0" smtClean="0">
                <a:latin typeface="华文新魏" pitchFamily="2" charset="-122"/>
                <a:ea typeface="华文新魏" pitchFamily="2" charset="-122"/>
              </a:rPr>
              <a:t>、近两年绩效评价管理的新突破</a:t>
            </a:r>
            <a:endParaRPr lang="zh-CN" altLang="en-US" dirty="0">
              <a:latin typeface="华文新魏" pitchFamily="2" charset="-122"/>
              <a:ea typeface="华文新魏" pitchFamily="2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CN" altLang="en-US" dirty="0" smtClean="0"/>
              <a:t>（三）预算执行管理。</a:t>
            </a:r>
          </a:p>
          <a:p>
            <a:pPr>
              <a:buNone/>
            </a:pPr>
            <a:r>
              <a:rPr lang="en-US" dirty="0" smtClean="0">
                <a:latin typeface="华文新魏" pitchFamily="2" charset="-122"/>
                <a:ea typeface="华文新魏" pitchFamily="2" charset="-122"/>
              </a:rPr>
              <a:t>   1</a:t>
            </a:r>
            <a:r>
              <a:rPr lang="zh-CN" altLang="en-US" dirty="0" smtClean="0">
                <a:latin typeface="华文新魏" pitchFamily="2" charset="-122"/>
                <a:ea typeface="华文新魏" pitchFamily="2" charset="-122"/>
              </a:rPr>
              <a:t>、加强预算执行管理的必要性</a:t>
            </a:r>
          </a:p>
          <a:p>
            <a:pPr>
              <a:buNone/>
            </a:pPr>
            <a:r>
              <a:rPr lang="en-US" dirty="0" smtClean="0">
                <a:latin typeface="华文新魏" pitchFamily="2" charset="-122"/>
                <a:ea typeface="华文新魏" pitchFamily="2" charset="-122"/>
              </a:rPr>
              <a:t>   2</a:t>
            </a:r>
            <a:r>
              <a:rPr lang="zh-CN" altLang="en-US" dirty="0" smtClean="0">
                <a:latin typeface="华文新魏" pitchFamily="2" charset="-122"/>
                <a:ea typeface="华文新魏" pitchFamily="2" charset="-122"/>
              </a:rPr>
              <a:t>、近年加强预算执行管理的主要措施</a:t>
            </a:r>
          </a:p>
          <a:p>
            <a:pPr>
              <a:buNone/>
            </a:pPr>
            <a:r>
              <a:rPr lang="en-US" dirty="0" smtClean="0">
                <a:latin typeface="华文新魏" pitchFamily="2" charset="-122"/>
                <a:ea typeface="华文新魏" pitchFamily="2" charset="-122"/>
              </a:rPr>
              <a:t>   3</a:t>
            </a:r>
            <a:r>
              <a:rPr lang="zh-CN" altLang="en-US" dirty="0" smtClean="0">
                <a:latin typeface="华文新魏" pitchFamily="2" charset="-122"/>
                <a:ea typeface="华文新魏" pitchFamily="2" charset="-122"/>
              </a:rPr>
              <a:t>、预算执行管理中存在的一些问题</a:t>
            </a:r>
            <a:endParaRPr lang="zh-CN" altLang="en-US" dirty="0">
              <a:latin typeface="华文新魏" pitchFamily="2" charset="-122"/>
              <a:ea typeface="华文新魏" pitchFamily="2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CN" altLang="en-US" dirty="0" smtClean="0"/>
              <a:t>（四）项目支出标准体系建设。</a:t>
            </a:r>
          </a:p>
          <a:p>
            <a:pPr>
              <a:buNone/>
            </a:pPr>
            <a:r>
              <a:rPr lang="en-US" dirty="0" smtClean="0">
                <a:latin typeface="华文新魏" pitchFamily="2" charset="-122"/>
                <a:ea typeface="华文新魏" pitchFamily="2" charset="-122"/>
              </a:rPr>
              <a:t>   1</a:t>
            </a:r>
            <a:r>
              <a:rPr lang="zh-CN" altLang="en-US" dirty="0" smtClean="0">
                <a:latin typeface="华文新魏" pitchFamily="2" charset="-122"/>
                <a:ea typeface="华文新魏" pitchFamily="2" charset="-122"/>
              </a:rPr>
              <a:t>、项目支出标准体系建设的客观要求</a:t>
            </a:r>
          </a:p>
          <a:p>
            <a:pPr>
              <a:buNone/>
            </a:pPr>
            <a:r>
              <a:rPr lang="en-US" dirty="0" smtClean="0">
                <a:latin typeface="华文新魏" pitchFamily="2" charset="-122"/>
                <a:ea typeface="华文新魏" pitchFamily="2" charset="-122"/>
              </a:rPr>
              <a:t>   2</a:t>
            </a:r>
            <a:r>
              <a:rPr lang="zh-CN" altLang="en-US" dirty="0" smtClean="0">
                <a:latin typeface="华文新魏" pitchFamily="2" charset="-122"/>
                <a:ea typeface="华文新魏" pitchFamily="2" charset="-122"/>
              </a:rPr>
              <a:t>、项目支出标准体系的构成</a:t>
            </a:r>
          </a:p>
          <a:p>
            <a:pPr>
              <a:buNone/>
            </a:pPr>
            <a:r>
              <a:rPr lang="en-US" dirty="0" smtClean="0">
                <a:latin typeface="华文新魏" pitchFamily="2" charset="-122"/>
                <a:ea typeface="华文新魏" pitchFamily="2" charset="-122"/>
              </a:rPr>
              <a:t>   3</a:t>
            </a:r>
            <a:r>
              <a:rPr lang="zh-CN" altLang="en-US" dirty="0" smtClean="0">
                <a:latin typeface="华文新魏" pitchFamily="2" charset="-122"/>
                <a:ea typeface="华文新魏" pitchFamily="2" charset="-122"/>
              </a:rPr>
              <a:t>、项目支出标准体系建设进展</a:t>
            </a:r>
          </a:p>
          <a:p>
            <a:pPr>
              <a:buNone/>
            </a:pPr>
            <a:r>
              <a:rPr lang="en-US" dirty="0" smtClean="0">
                <a:latin typeface="华文新魏" pitchFamily="2" charset="-122"/>
                <a:ea typeface="华文新魏" pitchFamily="2" charset="-122"/>
              </a:rPr>
              <a:t>   4</a:t>
            </a:r>
            <a:r>
              <a:rPr lang="zh-CN" altLang="en-US" dirty="0" smtClean="0">
                <a:latin typeface="华文新魏" pitchFamily="2" charset="-122"/>
                <a:ea typeface="华文新魏" pitchFamily="2" charset="-122"/>
              </a:rPr>
              <a:t>、项目支出标准体系存在的问题</a:t>
            </a:r>
            <a:endParaRPr lang="zh-CN" altLang="en-US" dirty="0">
              <a:latin typeface="华文新魏" pitchFamily="2" charset="-122"/>
              <a:ea typeface="华文新魏" pitchFamily="2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CN" altLang="en-US" dirty="0" smtClean="0"/>
              <a:t>（五）预算公开。</a:t>
            </a:r>
          </a:p>
          <a:p>
            <a:pPr>
              <a:buNone/>
            </a:pPr>
            <a:r>
              <a:rPr lang="en-US" dirty="0" smtClean="0">
                <a:latin typeface="华文新魏" pitchFamily="2" charset="-122"/>
                <a:ea typeface="华文新魏" pitchFamily="2" charset="-122"/>
              </a:rPr>
              <a:t>    1</a:t>
            </a:r>
            <a:r>
              <a:rPr lang="zh-CN" altLang="en-US" dirty="0" smtClean="0">
                <a:latin typeface="华文新魏" pitchFamily="2" charset="-122"/>
                <a:ea typeface="华文新魏" pitchFamily="2" charset="-122"/>
              </a:rPr>
              <a:t>、部门预算公开的背景</a:t>
            </a:r>
          </a:p>
          <a:p>
            <a:pPr>
              <a:buNone/>
            </a:pPr>
            <a:r>
              <a:rPr lang="en-US" dirty="0" smtClean="0">
                <a:latin typeface="华文新魏" pitchFamily="2" charset="-122"/>
                <a:ea typeface="华文新魏" pitchFamily="2" charset="-122"/>
              </a:rPr>
              <a:t>    2</a:t>
            </a:r>
            <a:r>
              <a:rPr lang="zh-CN" altLang="en-US" dirty="0" smtClean="0">
                <a:latin typeface="华文新魏" pitchFamily="2" charset="-122"/>
                <a:ea typeface="华文新魏" pitchFamily="2" charset="-122"/>
              </a:rPr>
              <a:t>、部门预算公开的现状</a:t>
            </a:r>
          </a:p>
          <a:p>
            <a:pPr>
              <a:buNone/>
            </a:pPr>
            <a:r>
              <a:rPr lang="en-US" dirty="0" smtClean="0">
                <a:latin typeface="华文新魏" pitchFamily="2" charset="-122"/>
                <a:ea typeface="华文新魏" pitchFamily="2" charset="-122"/>
              </a:rPr>
              <a:t>    3</a:t>
            </a:r>
            <a:r>
              <a:rPr lang="zh-CN" altLang="en-US" dirty="0" smtClean="0">
                <a:latin typeface="华文新魏" pitchFamily="2" charset="-122"/>
                <a:ea typeface="华文新魏" pitchFamily="2" charset="-122"/>
              </a:rPr>
              <a:t>、部门预算公开仍然存在的一些问题</a:t>
            </a:r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四、下一步改革的一些思考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CN" altLang="en-US" dirty="0" smtClean="0"/>
              <a:t> </a:t>
            </a: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（一）几个突出变化</a:t>
            </a:r>
          </a:p>
          <a:p>
            <a:pPr>
              <a:buNone/>
            </a:pPr>
            <a:r>
              <a:rPr lang="en-US" dirty="0" smtClean="0">
                <a:latin typeface="华文新魏" pitchFamily="2" charset="-122"/>
                <a:ea typeface="华文新魏" pitchFamily="2" charset="-122"/>
              </a:rPr>
              <a:t>    1</a:t>
            </a:r>
            <a:r>
              <a:rPr lang="zh-CN" altLang="en-US" dirty="0" smtClean="0">
                <a:latin typeface="华文新魏" pitchFamily="2" charset="-122"/>
                <a:ea typeface="华文新魏" pitchFamily="2" charset="-122"/>
              </a:rPr>
              <a:t>、预算绩效要求的极大提高。</a:t>
            </a:r>
          </a:p>
          <a:p>
            <a:pPr>
              <a:buNone/>
            </a:pPr>
            <a:r>
              <a:rPr lang="en-US" dirty="0" smtClean="0">
                <a:latin typeface="华文新魏" pitchFamily="2" charset="-122"/>
                <a:ea typeface="华文新魏" pitchFamily="2" charset="-122"/>
              </a:rPr>
              <a:t>    2</a:t>
            </a:r>
            <a:r>
              <a:rPr lang="zh-CN" altLang="en-US" dirty="0" smtClean="0">
                <a:latin typeface="华文新魏" pitchFamily="2" charset="-122"/>
                <a:ea typeface="华文新魏" pitchFamily="2" charset="-122"/>
              </a:rPr>
              <a:t>、预算公开带来的深刻变革。</a:t>
            </a:r>
          </a:p>
          <a:p>
            <a:pPr>
              <a:buNone/>
            </a:pPr>
            <a:r>
              <a:rPr lang="en-US" dirty="0" smtClean="0">
                <a:latin typeface="华文新魏" pitchFamily="2" charset="-122"/>
                <a:ea typeface="华文新魏" pitchFamily="2" charset="-122"/>
              </a:rPr>
              <a:t>    3</a:t>
            </a:r>
            <a:r>
              <a:rPr lang="zh-CN" altLang="en-US" dirty="0" smtClean="0">
                <a:latin typeface="华文新魏" pitchFamily="2" charset="-122"/>
                <a:ea typeface="华文新魏" pitchFamily="2" charset="-122"/>
              </a:rPr>
              <a:t>、实现帕累托改进的历史转折。</a:t>
            </a:r>
            <a:endParaRPr lang="zh-CN" altLang="en-US" dirty="0">
              <a:latin typeface="华文新魏" pitchFamily="2" charset="-122"/>
              <a:ea typeface="华文新魏" pitchFamily="2" charset="-122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（二）下一步部门预算改革的设想</a:t>
            </a:r>
          </a:p>
          <a:p>
            <a:pPr>
              <a:buNone/>
            </a:pPr>
            <a:r>
              <a:rPr lang="en-US" dirty="0" smtClean="0">
                <a:latin typeface="华文新魏" pitchFamily="2" charset="-122"/>
                <a:ea typeface="华文新魏" pitchFamily="2" charset="-122"/>
              </a:rPr>
              <a:t>   1</a:t>
            </a:r>
            <a:r>
              <a:rPr lang="zh-CN" altLang="en-US" dirty="0" smtClean="0">
                <a:latin typeface="华文新魏" pitchFamily="2" charset="-122"/>
                <a:ea typeface="华文新魏" pitchFamily="2" charset="-122"/>
              </a:rPr>
              <a:t>、总体思路</a:t>
            </a:r>
          </a:p>
          <a:p>
            <a:pPr>
              <a:buNone/>
            </a:pPr>
            <a:r>
              <a:rPr lang="en-US" dirty="0" smtClean="0">
                <a:latin typeface="华文新魏" pitchFamily="2" charset="-122"/>
                <a:ea typeface="华文新魏" pitchFamily="2" charset="-122"/>
              </a:rPr>
              <a:t>   </a:t>
            </a:r>
            <a:r>
              <a:rPr lang="en-US" altLang="zh-CN" dirty="0" smtClean="0">
                <a:latin typeface="华文新魏" pitchFamily="2" charset="-122"/>
                <a:ea typeface="华文新魏" pitchFamily="2" charset="-122"/>
              </a:rPr>
              <a:t>2</a:t>
            </a:r>
            <a:r>
              <a:rPr lang="zh-CN" altLang="en-US" dirty="0" smtClean="0">
                <a:latin typeface="华文新魏" pitchFamily="2" charset="-122"/>
                <a:ea typeface="华文新魏" pitchFamily="2" charset="-122"/>
              </a:rPr>
              <a:t>、具体措施</a:t>
            </a:r>
            <a:endParaRPr lang="zh-CN" altLang="en-US" dirty="0">
              <a:latin typeface="华文新魏" pitchFamily="2" charset="-122"/>
              <a:ea typeface="华文新魏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一、部门预算基本情况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（一）部门预算的概念</a:t>
            </a:r>
          </a:p>
          <a:p>
            <a:pPr>
              <a:buNone/>
            </a:pPr>
            <a:r>
              <a:rPr lang="en-US" dirty="0" smtClean="0">
                <a:latin typeface="华文新魏" pitchFamily="2" charset="-122"/>
                <a:ea typeface="华文新魏" pitchFamily="2" charset="-122"/>
              </a:rPr>
              <a:t>  1</a:t>
            </a:r>
            <a:r>
              <a:rPr lang="zh-CN" altLang="en-US" dirty="0" smtClean="0">
                <a:latin typeface="华文新魏" pitchFamily="2" charset="-122"/>
                <a:ea typeface="华文新魏" pitchFamily="2" charset="-122"/>
              </a:rPr>
              <a:t>、预算是什么。</a:t>
            </a:r>
          </a:p>
          <a:p>
            <a:pPr>
              <a:buNone/>
            </a:pPr>
            <a:r>
              <a:rPr lang="en-US" dirty="0" smtClean="0">
                <a:latin typeface="华文新魏" pitchFamily="2" charset="-122"/>
                <a:ea typeface="华文新魏" pitchFamily="2" charset="-122"/>
              </a:rPr>
              <a:t>  2</a:t>
            </a:r>
            <a:r>
              <a:rPr lang="zh-CN" altLang="en-US" dirty="0" smtClean="0">
                <a:latin typeface="华文新魏" pitchFamily="2" charset="-122"/>
                <a:ea typeface="华文新魏" pitchFamily="2" charset="-122"/>
              </a:rPr>
              <a:t>、部门预算是什么。</a:t>
            </a:r>
          </a:p>
          <a:p>
            <a:pPr>
              <a:buNone/>
            </a:pPr>
            <a:r>
              <a:rPr lang="en-US" dirty="0" smtClean="0">
                <a:latin typeface="华文新魏" pitchFamily="2" charset="-122"/>
                <a:ea typeface="华文新魏" pitchFamily="2" charset="-122"/>
              </a:rPr>
              <a:t>  3</a:t>
            </a:r>
            <a:r>
              <a:rPr lang="zh-CN" altLang="en-US" dirty="0" smtClean="0">
                <a:latin typeface="华文新魏" pitchFamily="2" charset="-122"/>
                <a:ea typeface="华文新魏" pitchFamily="2" charset="-122"/>
              </a:rPr>
              <a:t>、部门预算与国家预算的区别和联系。</a:t>
            </a:r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CN" altLang="en-US" dirty="0" smtClean="0"/>
              <a:t>（二）部门预算的特点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smtClean="0">
                <a:latin typeface="华文新魏" pitchFamily="2" charset="-122"/>
                <a:ea typeface="华文新魏" pitchFamily="2" charset="-122"/>
              </a:rPr>
              <a:t>1</a:t>
            </a:r>
            <a:r>
              <a:rPr lang="zh-CN" altLang="en-US" dirty="0" smtClean="0">
                <a:latin typeface="华文新魏" pitchFamily="2" charset="-122"/>
                <a:ea typeface="华文新魏" pitchFamily="2" charset="-122"/>
              </a:rPr>
              <a:t>、“一个部门一本预算”。</a:t>
            </a:r>
          </a:p>
          <a:p>
            <a:pPr>
              <a:buNone/>
            </a:pPr>
            <a:r>
              <a:rPr lang="en-US" dirty="0" smtClean="0">
                <a:latin typeface="华文新魏" pitchFamily="2" charset="-122"/>
                <a:ea typeface="华文新魏" pitchFamily="2" charset="-122"/>
              </a:rPr>
              <a:t>   2</a:t>
            </a:r>
            <a:r>
              <a:rPr lang="zh-CN" altLang="en-US" dirty="0" smtClean="0">
                <a:latin typeface="华文新魏" pitchFamily="2" charset="-122"/>
                <a:ea typeface="华文新魏" pitchFamily="2" charset="-122"/>
              </a:rPr>
              <a:t>、综合预算管理。</a:t>
            </a:r>
          </a:p>
          <a:p>
            <a:pPr>
              <a:buNone/>
            </a:pPr>
            <a:r>
              <a:rPr lang="en-US" dirty="0" smtClean="0">
                <a:latin typeface="华文新魏" pitchFamily="2" charset="-122"/>
                <a:ea typeface="华文新魏" pitchFamily="2" charset="-122"/>
              </a:rPr>
              <a:t>   3</a:t>
            </a:r>
            <a:r>
              <a:rPr lang="zh-CN" altLang="en-US" dirty="0" smtClean="0">
                <a:latin typeface="华文新魏" pitchFamily="2" charset="-122"/>
                <a:ea typeface="华文新魏" pitchFamily="2" charset="-122"/>
              </a:rPr>
              <a:t>、零基预算管理。</a:t>
            </a:r>
          </a:p>
          <a:p>
            <a:pPr>
              <a:buNone/>
            </a:pPr>
            <a:r>
              <a:rPr lang="en-US" dirty="0" smtClean="0">
                <a:latin typeface="华文新魏" pitchFamily="2" charset="-122"/>
                <a:ea typeface="华文新魏" pitchFamily="2" charset="-122"/>
              </a:rPr>
              <a:t>   4</a:t>
            </a:r>
            <a:r>
              <a:rPr lang="zh-CN" altLang="en-US" dirty="0" smtClean="0">
                <a:latin typeface="华文新魏" pitchFamily="2" charset="-122"/>
                <a:ea typeface="华文新魏" pitchFamily="2" charset="-122"/>
              </a:rPr>
              <a:t>、预算细化管理。</a:t>
            </a:r>
          </a:p>
          <a:p>
            <a:pPr>
              <a:buNone/>
            </a:pPr>
            <a:r>
              <a:rPr lang="en-US" dirty="0" smtClean="0">
                <a:latin typeface="华文新魏" pitchFamily="2" charset="-122"/>
                <a:ea typeface="华文新魏" pitchFamily="2" charset="-122"/>
              </a:rPr>
              <a:t>   5</a:t>
            </a:r>
            <a:r>
              <a:rPr lang="zh-CN" altLang="en-US" dirty="0" smtClean="0">
                <a:latin typeface="华文新魏" pitchFamily="2" charset="-122"/>
                <a:ea typeface="华文新魏" pitchFamily="2" charset="-122"/>
              </a:rPr>
              <a:t>、标准周期预算。</a:t>
            </a:r>
          </a:p>
          <a:p>
            <a:pPr>
              <a:buNone/>
            </a:pPr>
            <a:r>
              <a:rPr lang="en-US" dirty="0" smtClean="0">
                <a:latin typeface="华文新魏" pitchFamily="2" charset="-122"/>
                <a:ea typeface="华文新魏" pitchFamily="2" charset="-122"/>
              </a:rPr>
              <a:t>   6</a:t>
            </a:r>
            <a:r>
              <a:rPr lang="zh-CN" altLang="en-US" dirty="0" smtClean="0">
                <a:latin typeface="华文新魏" pitchFamily="2" charset="-122"/>
                <a:ea typeface="华文新魏" pitchFamily="2" charset="-122"/>
              </a:rPr>
              <a:t>、规范的工作流程。</a:t>
            </a:r>
            <a:endParaRPr lang="zh-CN" altLang="en-US" dirty="0">
              <a:latin typeface="华文新魏" pitchFamily="2" charset="-122"/>
              <a:ea typeface="华文新魏" pitchFamily="2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zh-CN" altLang="en-US" dirty="0" smtClean="0"/>
              <a:t>（三）部门预算编制的基本原则</a:t>
            </a:r>
          </a:p>
          <a:p>
            <a:pPr>
              <a:buNone/>
            </a:pPr>
            <a:r>
              <a:rPr lang="en-US" dirty="0" smtClean="0">
                <a:latin typeface="华文新魏" pitchFamily="2" charset="-122"/>
                <a:ea typeface="华文新魏" pitchFamily="2" charset="-122"/>
              </a:rPr>
              <a:t>    1</a:t>
            </a:r>
            <a:r>
              <a:rPr lang="zh-CN" altLang="en-US" dirty="0" smtClean="0">
                <a:latin typeface="华文新魏" pitchFamily="2" charset="-122"/>
                <a:ea typeface="华文新魏" pitchFamily="2" charset="-122"/>
              </a:rPr>
              <a:t>、合法性原则</a:t>
            </a:r>
          </a:p>
          <a:p>
            <a:pPr>
              <a:buNone/>
            </a:pPr>
            <a:r>
              <a:rPr lang="en-US" dirty="0" smtClean="0">
                <a:latin typeface="华文新魏" pitchFamily="2" charset="-122"/>
                <a:ea typeface="华文新魏" pitchFamily="2" charset="-122"/>
              </a:rPr>
              <a:t>    2</a:t>
            </a:r>
            <a:r>
              <a:rPr lang="zh-CN" altLang="en-US" dirty="0" smtClean="0">
                <a:latin typeface="华文新魏" pitchFamily="2" charset="-122"/>
                <a:ea typeface="华文新魏" pitchFamily="2" charset="-122"/>
              </a:rPr>
              <a:t>、真实性原则</a:t>
            </a:r>
          </a:p>
          <a:p>
            <a:pPr>
              <a:buNone/>
            </a:pPr>
            <a:r>
              <a:rPr lang="en-US" dirty="0" smtClean="0">
                <a:latin typeface="华文新魏" pitchFamily="2" charset="-122"/>
                <a:ea typeface="华文新魏" pitchFamily="2" charset="-122"/>
              </a:rPr>
              <a:t>    3</a:t>
            </a:r>
            <a:r>
              <a:rPr lang="zh-CN" altLang="en-US" dirty="0" smtClean="0">
                <a:latin typeface="华文新魏" pitchFamily="2" charset="-122"/>
                <a:ea typeface="华文新魏" pitchFamily="2" charset="-122"/>
              </a:rPr>
              <a:t>、完整性原则</a:t>
            </a:r>
          </a:p>
          <a:p>
            <a:pPr>
              <a:buNone/>
            </a:pPr>
            <a:r>
              <a:rPr lang="en-US" dirty="0" smtClean="0">
                <a:latin typeface="华文新魏" pitchFamily="2" charset="-122"/>
                <a:ea typeface="华文新魏" pitchFamily="2" charset="-122"/>
              </a:rPr>
              <a:t>    4</a:t>
            </a:r>
            <a:r>
              <a:rPr lang="zh-CN" altLang="en-US" dirty="0" smtClean="0">
                <a:latin typeface="华文新魏" pitchFamily="2" charset="-122"/>
                <a:ea typeface="华文新魏" pitchFamily="2" charset="-122"/>
              </a:rPr>
              <a:t>、稳妥性原则</a:t>
            </a:r>
          </a:p>
          <a:p>
            <a:pPr>
              <a:buNone/>
            </a:pPr>
            <a:r>
              <a:rPr lang="en-US" dirty="0" smtClean="0">
                <a:latin typeface="华文新魏" pitchFamily="2" charset="-122"/>
                <a:ea typeface="华文新魏" pitchFamily="2" charset="-122"/>
              </a:rPr>
              <a:t>    5</a:t>
            </a:r>
            <a:r>
              <a:rPr lang="zh-CN" altLang="en-US" dirty="0" smtClean="0">
                <a:latin typeface="华文新魏" pitchFamily="2" charset="-122"/>
                <a:ea typeface="华文新魏" pitchFamily="2" charset="-122"/>
              </a:rPr>
              <a:t>、透明性原则</a:t>
            </a:r>
          </a:p>
          <a:p>
            <a:pPr>
              <a:buNone/>
            </a:pPr>
            <a:r>
              <a:rPr lang="en-US" dirty="0" smtClean="0">
                <a:latin typeface="华文新魏" pitchFamily="2" charset="-122"/>
                <a:ea typeface="华文新魏" pitchFamily="2" charset="-122"/>
              </a:rPr>
              <a:t>    6</a:t>
            </a:r>
            <a:r>
              <a:rPr lang="zh-CN" altLang="en-US" dirty="0" smtClean="0">
                <a:latin typeface="华文新魏" pitchFamily="2" charset="-122"/>
                <a:ea typeface="华文新魏" pitchFamily="2" charset="-122"/>
              </a:rPr>
              <a:t>、绩效性原则</a:t>
            </a:r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CN" altLang="en-US" dirty="0" smtClean="0"/>
              <a:t>（四）部门预算改革总体情况</a:t>
            </a: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   </a:t>
            </a:r>
            <a:r>
              <a:rPr lang="zh-CN" altLang="en-US" sz="2800" dirty="0" smtClean="0">
                <a:latin typeface="华文新魏" pitchFamily="2" charset="-122"/>
                <a:ea typeface="华文新魏" pitchFamily="2" charset="-122"/>
              </a:rPr>
              <a:t>截止目前，全国</a:t>
            </a:r>
            <a:r>
              <a:rPr lang="en-US" sz="2800" dirty="0" smtClean="0">
                <a:latin typeface="华文新魏" pitchFamily="2" charset="-122"/>
                <a:ea typeface="华文新魏" pitchFamily="2" charset="-122"/>
              </a:rPr>
              <a:t>36</a:t>
            </a:r>
            <a:r>
              <a:rPr lang="zh-CN" altLang="en-US" sz="2800" dirty="0" smtClean="0">
                <a:latin typeface="华文新魏" pitchFamily="2" charset="-122"/>
                <a:ea typeface="华文新魏" pitchFamily="2" charset="-122"/>
              </a:rPr>
              <a:t>个省、自治区、直辖市和计划单列市全部实行了部门预算改革，已有</a:t>
            </a:r>
            <a:r>
              <a:rPr lang="en-US" sz="2800" dirty="0" smtClean="0">
                <a:latin typeface="华文新魏" pitchFamily="2" charset="-122"/>
                <a:ea typeface="华文新魏" pitchFamily="2" charset="-122"/>
              </a:rPr>
              <a:t>2684</a:t>
            </a:r>
            <a:r>
              <a:rPr lang="zh-CN" altLang="en-US" sz="2800" dirty="0" smtClean="0">
                <a:latin typeface="华文新魏" pitchFamily="2" charset="-122"/>
                <a:ea typeface="华文新魏" pitchFamily="2" charset="-122"/>
              </a:rPr>
              <a:t>个县（区、市）实行了部门预算改革，其中全面推行部门预算改革的县（区、市）有</a:t>
            </a:r>
            <a:r>
              <a:rPr lang="en-US" sz="2800" dirty="0" smtClean="0">
                <a:latin typeface="华文新魏" pitchFamily="2" charset="-122"/>
                <a:ea typeface="华文新魏" pitchFamily="2" charset="-122"/>
              </a:rPr>
              <a:t>2590</a:t>
            </a:r>
            <a:r>
              <a:rPr lang="zh-CN" altLang="en-US" sz="2800" dirty="0" smtClean="0">
                <a:latin typeface="华文新魏" pitchFamily="2" charset="-122"/>
                <a:ea typeface="华文新魏" pitchFamily="2" charset="-122"/>
              </a:rPr>
              <a:t>多个。</a:t>
            </a:r>
            <a:endParaRPr lang="zh-CN" altLang="en-US" sz="2800" dirty="0">
              <a:latin typeface="华文新魏" pitchFamily="2" charset="-122"/>
              <a:ea typeface="华文新魏" pitchFamily="2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CN" altLang="en-US" dirty="0" smtClean="0"/>
              <a:t>    二、部门预算管理现状</a:t>
            </a:r>
          </a:p>
          <a:p>
            <a:pPr>
              <a:buNone/>
            </a:pPr>
            <a:r>
              <a:rPr lang="zh-CN" altLang="en-US" dirty="0" smtClean="0">
                <a:latin typeface="华文新魏" pitchFamily="2" charset="-122"/>
                <a:ea typeface="华文新魏" pitchFamily="2" charset="-122"/>
              </a:rPr>
              <a:t>  （一）收入预算的编制</a:t>
            </a:r>
          </a:p>
          <a:p>
            <a:pPr>
              <a:buNone/>
            </a:pPr>
            <a:r>
              <a:rPr lang="en-US" dirty="0" smtClean="0">
                <a:latin typeface="华文新魏" pitchFamily="2" charset="-122"/>
                <a:ea typeface="华文新魏" pitchFamily="2" charset="-122"/>
              </a:rPr>
              <a:t>   1</a:t>
            </a:r>
            <a:r>
              <a:rPr lang="zh-CN" altLang="en-US" dirty="0" smtClean="0">
                <a:latin typeface="华文新魏" pitchFamily="2" charset="-122"/>
                <a:ea typeface="华文新魏" pitchFamily="2" charset="-122"/>
              </a:rPr>
              <a:t>、部门预算收入分类。</a:t>
            </a:r>
          </a:p>
          <a:p>
            <a:pPr>
              <a:buNone/>
            </a:pPr>
            <a:r>
              <a:rPr lang="en-US" dirty="0" smtClean="0">
                <a:latin typeface="华文新魏" pitchFamily="2" charset="-122"/>
                <a:ea typeface="华文新魏" pitchFamily="2" charset="-122"/>
              </a:rPr>
              <a:t>   2</a:t>
            </a:r>
            <a:r>
              <a:rPr lang="zh-CN" altLang="en-US" dirty="0" smtClean="0">
                <a:latin typeface="华文新魏" pitchFamily="2" charset="-122"/>
                <a:ea typeface="华文新魏" pitchFamily="2" charset="-122"/>
              </a:rPr>
              <a:t>、收入预算的编制原则。</a:t>
            </a:r>
          </a:p>
          <a:p>
            <a:pPr>
              <a:buNone/>
            </a:pPr>
            <a:r>
              <a:rPr lang="en-US" dirty="0" smtClean="0">
                <a:latin typeface="华文新魏" pitchFamily="2" charset="-122"/>
                <a:ea typeface="华文新魏" pitchFamily="2" charset="-122"/>
              </a:rPr>
              <a:t>   3</a:t>
            </a:r>
            <a:r>
              <a:rPr lang="zh-CN" altLang="en-US" dirty="0" smtClean="0">
                <a:latin typeface="华文新魏" pitchFamily="2" charset="-122"/>
                <a:ea typeface="华文新魏" pitchFamily="2" charset="-122"/>
              </a:rPr>
              <a:t>、收入预算的测算方法。</a:t>
            </a:r>
            <a:endParaRPr lang="zh-CN" altLang="en-US" dirty="0">
              <a:latin typeface="华文新魏" pitchFamily="2" charset="-122"/>
              <a:ea typeface="华文新魏" pitchFamily="2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CN" altLang="en-US" dirty="0" smtClean="0"/>
              <a:t> （二）基本支出预算的编制</a:t>
            </a:r>
          </a:p>
          <a:p>
            <a:pPr>
              <a:buNone/>
            </a:pPr>
            <a:r>
              <a:rPr lang="en-US" dirty="0" smtClean="0">
                <a:latin typeface="华文新魏" pitchFamily="2" charset="-122"/>
                <a:ea typeface="华文新魏" pitchFamily="2" charset="-122"/>
              </a:rPr>
              <a:t>   1</a:t>
            </a:r>
            <a:r>
              <a:rPr lang="zh-CN" altLang="en-US" dirty="0" smtClean="0">
                <a:latin typeface="华文新魏" pitchFamily="2" charset="-122"/>
                <a:ea typeface="华文新魏" pitchFamily="2" charset="-122"/>
              </a:rPr>
              <a:t>、基本支出的内涵</a:t>
            </a:r>
          </a:p>
          <a:p>
            <a:pPr>
              <a:buNone/>
            </a:pPr>
            <a:r>
              <a:rPr lang="en-US" dirty="0" smtClean="0">
                <a:latin typeface="华文新魏" pitchFamily="2" charset="-122"/>
                <a:ea typeface="华文新魏" pitchFamily="2" charset="-122"/>
              </a:rPr>
              <a:t>   2</a:t>
            </a:r>
            <a:r>
              <a:rPr lang="zh-CN" altLang="en-US" dirty="0" smtClean="0">
                <a:latin typeface="华文新魏" pitchFamily="2" charset="-122"/>
                <a:ea typeface="华文新魏" pitchFamily="2" charset="-122"/>
              </a:rPr>
              <a:t>、基本支出的编制方法</a:t>
            </a:r>
          </a:p>
          <a:p>
            <a:pPr>
              <a:buNone/>
            </a:pPr>
            <a:r>
              <a:rPr lang="en-US" dirty="0" smtClean="0">
                <a:latin typeface="华文新魏" pitchFamily="2" charset="-122"/>
                <a:ea typeface="华文新魏" pitchFamily="2" charset="-122"/>
              </a:rPr>
              <a:t>   3</a:t>
            </a:r>
            <a:r>
              <a:rPr lang="zh-CN" altLang="en-US" dirty="0" smtClean="0">
                <a:latin typeface="华文新魏" pitchFamily="2" charset="-122"/>
                <a:ea typeface="华文新魏" pitchFamily="2" charset="-122"/>
              </a:rPr>
              <a:t>、基本支出预算管理现状</a:t>
            </a:r>
            <a:endParaRPr lang="zh-CN" altLang="en-US" dirty="0">
              <a:latin typeface="华文新魏" pitchFamily="2" charset="-122"/>
              <a:ea typeface="华文新魏" pitchFamily="2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CN" altLang="en-US" dirty="0" smtClean="0"/>
              <a:t>（三）项目支出预算的编制</a:t>
            </a:r>
          </a:p>
          <a:p>
            <a:pPr>
              <a:buNone/>
            </a:pPr>
            <a:r>
              <a:rPr lang="en-US" dirty="0" smtClean="0">
                <a:latin typeface="华文新魏" pitchFamily="2" charset="-122"/>
                <a:ea typeface="华文新魏" pitchFamily="2" charset="-122"/>
              </a:rPr>
              <a:t>   1</a:t>
            </a:r>
            <a:r>
              <a:rPr lang="zh-CN" altLang="en-US" dirty="0" smtClean="0">
                <a:latin typeface="华文新魏" pitchFamily="2" charset="-122"/>
                <a:ea typeface="华文新魏" pitchFamily="2" charset="-122"/>
              </a:rPr>
              <a:t>、项目支出的内涵</a:t>
            </a:r>
          </a:p>
          <a:p>
            <a:pPr>
              <a:buNone/>
            </a:pPr>
            <a:r>
              <a:rPr lang="en-US" dirty="0" smtClean="0">
                <a:latin typeface="华文新魏" pitchFamily="2" charset="-122"/>
                <a:ea typeface="华文新魏" pitchFamily="2" charset="-122"/>
              </a:rPr>
              <a:t>   2</a:t>
            </a:r>
            <a:r>
              <a:rPr lang="zh-CN" altLang="en-US" dirty="0" smtClean="0">
                <a:latin typeface="华文新魏" pitchFamily="2" charset="-122"/>
                <a:ea typeface="华文新魏" pitchFamily="2" charset="-122"/>
              </a:rPr>
              <a:t>、项目支出预算的编制方法</a:t>
            </a:r>
            <a:endParaRPr lang="zh-CN" altLang="en-US" dirty="0">
              <a:latin typeface="华文新魏" pitchFamily="2" charset="-122"/>
              <a:ea typeface="华文新魏" pitchFamily="2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CN" altLang="en-US" dirty="0" smtClean="0"/>
              <a:t>（四）部门预算编制的基本流程</a:t>
            </a:r>
          </a:p>
          <a:p>
            <a:pPr>
              <a:buNone/>
            </a:pPr>
            <a:r>
              <a:rPr lang="en-US" dirty="0" smtClean="0">
                <a:latin typeface="华文新魏" pitchFamily="2" charset="-122"/>
                <a:ea typeface="华文新魏" pitchFamily="2" charset="-122"/>
              </a:rPr>
              <a:t>   1</a:t>
            </a:r>
            <a:r>
              <a:rPr lang="zh-CN" altLang="en-US" dirty="0" smtClean="0">
                <a:latin typeface="华文新魏" pitchFamily="2" charset="-122"/>
                <a:ea typeface="华文新魏" pitchFamily="2" charset="-122"/>
              </a:rPr>
              <a:t>、“二上二下”工作流程的基本内涵</a:t>
            </a:r>
          </a:p>
          <a:p>
            <a:pPr>
              <a:buNone/>
            </a:pPr>
            <a:r>
              <a:rPr lang="en-US" dirty="0" smtClean="0">
                <a:latin typeface="华文新魏" pitchFamily="2" charset="-122"/>
                <a:ea typeface="华文新魏" pitchFamily="2" charset="-122"/>
              </a:rPr>
              <a:t>   2</a:t>
            </a:r>
            <a:r>
              <a:rPr lang="zh-CN" altLang="en-US" dirty="0" smtClean="0">
                <a:latin typeface="华文新魏" pitchFamily="2" charset="-122"/>
                <a:ea typeface="华文新魏" pitchFamily="2" charset="-122"/>
              </a:rPr>
              <a:t>、部门与财政部的职责分工</a:t>
            </a:r>
          </a:p>
          <a:p>
            <a:pPr>
              <a:buNone/>
            </a:pPr>
            <a:r>
              <a:rPr lang="en-US" dirty="0" smtClean="0">
                <a:latin typeface="华文新魏" pitchFamily="2" charset="-122"/>
                <a:ea typeface="华文新魏" pitchFamily="2" charset="-122"/>
              </a:rPr>
              <a:t>   3</a:t>
            </a:r>
            <a:r>
              <a:rPr lang="zh-CN" altLang="en-US" dirty="0" smtClean="0">
                <a:latin typeface="华文新魏" pitchFamily="2" charset="-122"/>
                <a:ea typeface="华文新魏" pitchFamily="2" charset="-122"/>
              </a:rPr>
              <a:t>、财政部内部的职责分工</a:t>
            </a:r>
            <a:endParaRPr lang="zh-CN" altLang="en-US" dirty="0">
              <a:latin typeface="华文新魏" pitchFamily="2" charset="-122"/>
              <a:ea typeface="华文新魏" pitchFamily="2" charset="-122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暗香扑面">
  <a:themeElements>
    <a:clrScheme name="暗香扑面">
      <a:dk1>
        <a:sysClr val="windowText" lastClr="000000"/>
      </a:dk1>
      <a:lt1>
        <a:sysClr val="window" lastClr="FFFFFF"/>
      </a:lt1>
      <a:dk2>
        <a:srgbClr val="2F2F2F"/>
      </a:dk2>
      <a:lt2>
        <a:srgbClr val="FFFFF4"/>
      </a:lt2>
      <a:accent1>
        <a:srgbClr val="918415"/>
      </a:accent1>
      <a:accent2>
        <a:srgbClr val="C47546"/>
      </a:accent2>
      <a:accent3>
        <a:srgbClr val="AFB591"/>
      </a:accent3>
      <a:accent4>
        <a:srgbClr val="B9945B"/>
      </a:accent4>
      <a:accent5>
        <a:srgbClr val="85ADBC"/>
      </a:accent5>
      <a:accent6>
        <a:srgbClr val="E5B440"/>
      </a:accent6>
      <a:hlink>
        <a:srgbClr val="00D5D5"/>
      </a:hlink>
      <a:folHlink>
        <a:srgbClr val="DD00DD"/>
      </a:folHlink>
    </a:clrScheme>
    <a:fontScheme name="暗香扑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暗香扑面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0000"/>
                <a:satMod val="1000000"/>
              </a:schemeClr>
            </a:gs>
            <a:gs pos="31000">
              <a:schemeClr val="phClr">
                <a:shade val="85000"/>
                <a:satMod val="450000"/>
              </a:schemeClr>
            </a:gs>
            <a:gs pos="100000">
              <a:schemeClr val="phClr">
                <a:tint val="70000"/>
                <a:satMod val="300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2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Fan</Template>
  <TotalTime>21</TotalTime>
  <Words>619</Words>
  <Application>Microsoft Office PowerPoint</Application>
  <PresentationFormat>全屏显示(4:3)</PresentationFormat>
  <Paragraphs>73</Paragraphs>
  <Slides>16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17" baseType="lpstr">
      <vt:lpstr>暗香扑面</vt:lpstr>
      <vt:lpstr>部门预算改革与实践</vt:lpstr>
      <vt:lpstr>一、部门预算基本情况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三、近几年部门预算改革重点内容</vt:lpstr>
      <vt:lpstr>幻灯片 11</vt:lpstr>
      <vt:lpstr>幻灯片 12</vt:lpstr>
      <vt:lpstr>幻灯片 13</vt:lpstr>
      <vt:lpstr>幻灯片 14</vt:lpstr>
      <vt:lpstr>四、下一步改革的一些思考</vt:lpstr>
      <vt:lpstr>幻灯片 16</vt:lpstr>
    </vt:vector>
  </TitlesOfParts>
  <Company>LENOVO CUSTOMER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部门预算改革与实践</dc:title>
  <dc:creator>LENOVO USER</dc:creator>
  <cp:lastModifiedBy>LENOVO USER</cp:lastModifiedBy>
  <cp:revision>9</cp:revision>
  <dcterms:created xsi:type="dcterms:W3CDTF">2012-04-12T06:54:39Z</dcterms:created>
  <dcterms:modified xsi:type="dcterms:W3CDTF">2012-04-17T01:09:20Z</dcterms:modified>
</cp:coreProperties>
</file>